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32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83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363FA-F667-493B-A054-B094A85FBAFE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DF2C9-B566-420B-9069-62ABF5404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63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22B19FB-7551-C414-79E3-9BF9395C58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2E616C7-9901-CBDF-B4BF-62FC5D681F2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8870A-C7BD-0751-1315-BC264D6E22A2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1E8EB19-3FEA-4F0E-AF7F-85D28BD22C92}" type="slidenum">
              <a:t>2</a:t>
            </a:fld>
            <a:endParaRPr lang="-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D79D6-B0A3-57B7-746A-E8452F6251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F10F5D-E864-225E-5D3E-D34223E0C8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4CF88-5814-A681-C0B2-0DDBAB237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AFDC-F5F3-41FF-AD30-8A9BE96903D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F463B-9F8B-7C4A-B421-0252B12BE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D8DF6-B81E-FD78-01E3-F37D8DAE9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6D2D-EBDC-40D4-BB5F-FEB7CADE7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5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51059-0A3F-4CFD-628E-0410E730E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13C7F5-E29E-4CD8-4C13-BB8B866F7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FB920-5C43-23BE-B0CD-DB82E6AE2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AFDC-F5F3-41FF-AD30-8A9BE96903D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5E414D-4073-4EDD-0630-0C0535D5D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486DB-8C5B-16AC-9E99-ED9F378F6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6D2D-EBDC-40D4-BB5F-FEB7CADE7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259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34D679-B16D-AE87-EEF5-44AE027768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851182-5336-DF63-91B1-5D5976FAEE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BE590-AA6D-5263-E073-93881172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AFDC-F5F3-41FF-AD30-8A9BE96903D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AA6DC9-5FB7-9CA1-DBE5-B3C534B9D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706D7-8D5D-7753-0E28-47DC854B9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6D2D-EBDC-40D4-BB5F-FEB7CADE7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604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D5ACD-6C86-EB6A-9E5B-12690AE86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5761A-B3D3-E859-86B2-D5F340B3A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2B6E5-0499-335F-278C-C5DBE9EB2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AFDC-F5F3-41FF-AD30-8A9BE96903D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B0E74-4572-3424-772F-68A910850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53DCA-69F7-C61E-686B-7098B4748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6D2D-EBDC-40D4-BB5F-FEB7CADE7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268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B7C42-93A2-5C5D-082A-FC0AA3744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59EDE7-0B71-3233-E5CE-B779B31DE3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3EB43-43BF-0833-0120-496BD3E39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AFDC-F5F3-41FF-AD30-8A9BE96903D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5AACC-55E1-8436-B10B-51A763D2A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826FD-51C1-1D67-29DD-FE9B1C0D2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6D2D-EBDC-40D4-BB5F-FEB7CADE7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319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1DD0C-3226-40E1-93AE-4FF5BDE00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0985F-4296-1EDE-99C1-D50F5BE4F2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1DFC9F-2338-CF3E-A171-CB0FE9839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41DCD2-52B9-FBCA-15A9-42205E9CE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AFDC-F5F3-41FF-AD30-8A9BE96903D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F89571-302B-A491-32EA-824B937F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DDD961-9680-04AB-BFFB-B534914C1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6D2D-EBDC-40D4-BB5F-FEB7CADE7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A421F-2898-DE10-4ED3-42F077743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530E9A-6367-5D33-B6AD-F91BDA8BE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AB8344-D30A-5E35-D6C5-2AC963BAD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374E5C-E798-5DB3-A391-6FE30F3284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CC5591-C794-44DC-24DE-7286EB4A5F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8DDE81-88D9-BF50-C846-961CBBCC1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AFDC-F5F3-41FF-AD30-8A9BE96903D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C68E05-905E-1C4C-A6E2-37FF8797A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559575-5763-E8F1-AB0B-6FC5C77F9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6D2D-EBDC-40D4-BB5F-FEB7CADE7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06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DE926-22CE-90B0-FDB3-A2D6A0654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9C88D7-06E8-A306-A279-028A18EA2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AFDC-F5F3-41FF-AD30-8A9BE96903D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4F926A-4DE1-357C-678A-8B862D02C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360A30-046C-794D-C079-C49F1CDAE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6D2D-EBDC-40D4-BB5F-FEB7CADE7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78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E98C82-C59C-B147-EE87-3C18251F8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AFDC-F5F3-41FF-AD30-8A9BE96903D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DFD362-B9C9-2557-4AA5-CD04B9D65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C1951B-4211-5FD0-9CBA-E9BE3C5BB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6D2D-EBDC-40D4-BB5F-FEB7CADE7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34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E73B3-7C34-B12E-FFBF-A96D1FDF7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E832A-DED8-4266-EBF3-170BFCC6D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0D0B0E-BF8A-0A71-CFBF-094C4CAB6B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A1BD97-4F2B-BF3D-8694-FF91BD85F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AFDC-F5F3-41FF-AD30-8A9BE96903D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78F4C-EB84-0F92-C0ED-6FF90A8F5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688A67-5DD1-2416-67B7-44D8DE5F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6D2D-EBDC-40D4-BB5F-FEB7CADE7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F5E06-ED0A-0E32-AA34-90E45061C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ADD7CC-5490-E78B-07E7-0B7FD62D48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A60D86-60CA-7F51-64A7-B002878B74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F02EB3-E2FA-18F1-A763-201EDB8AD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AFDC-F5F3-41FF-AD30-8A9BE96903D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181048-1446-D81B-DEE9-9038C5135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455DE8-98B7-377B-DF99-6C8F0973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6D2D-EBDC-40D4-BB5F-FEB7CADE7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6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F10AEA-BE6E-C3BC-B443-733548991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85A0B-F226-6BEC-BE5F-72E5AF4FF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1F6CB-E32A-1465-3F3B-1BA827469A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EAFDC-F5F3-41FF-AD30-8A9BE96903D4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8C611-2A9B-69E3-EB87-F1633E517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1B70E-F8EB-2823-7F2F-49DCCD4064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46D2D-EBDC-40D4-BB5F-FEB7CADE7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204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0">
            <a:extLst>
              <a:ext uri="{FF2B5EF4-FFF2-40B4-BE49-F238E27FC236}">
                <a16:creationId xmlns:a16="http://schemas.microsoft.com/office/drawing/2014/main" id="{C24FE53B-7D5E-8375-2A74-59C0477812A1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A6A6A6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Rectangle 1032">
            <a:extLst>
              <a:ext uri="{FF2B5EF4-FFF2-40B4-BE49-F238E27FC236}">
                <a16:creationId xmlns:a16="http://schemas.microsoft.com/office/drawing/2014/main" id="{FAB7135E-14CB-1A52-FF06-B826A443B1E5}"/>
              </a:ext>
            </a:extLst>
          </p:cNvPr>
          <p:cNvSpPr>
            <a:spLocks noMove="1" noResize="1"/>
          </p:cNvSpPr>
          <p:nvPr/>
        </p:nvSpPr>
        <p:spPr>
          <a:xfrm>
            <a:off x="477015" y="480060"/>
            <a:ext cx="11237976" cy="5897880"/>
          </a:xfrm>
          <a:prstGeom prst="rect">
            <a:avLst/>
          </a:prstGeom>
          <a:noFill/>
          <a:ln w="12701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Rectangle 1034">
            <a:extLst>
              <a:ext uri="{FF2B5EF4-FFF2-40B4-BE49-F238E27FC236}">
                <a16:creationId xmlns:a16="http://schemas.microsoft.com/office/drawing/2014/main" id="{890A1F2F-AA76-B4CF-41EE-692C578A85DE}"/>
              </a:ext>
            </a:extLst>
          </p:cNvPr>
          <p:cNvSpPr>
            <a:spLocks noMove="1" noResize="1"/>
          </p:cNvSpPr>
          <p:nvPr/>
        </p:nvSpPr>
        <p:spPr>
          <a:xfrm>
            <a:off x="643463" y="643472"/>
            <a:ext cx="10905070" cy="5571064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B33D3DB-CEA2-263B-8B7B-2BF419CC7387}"/>
              </a:ext>
            </a:extLst>
          </p:cNvPr>
          <p:cNvSpPr/>
          <p:nvPr/>
        </p:nvSpPr>
        <p:spPr>
          <a:xfrm>
            <a:off x="5234940" y="1123523"/>
            <a:ext cx="5822268" cy="459731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-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7735617E-B25C-4C4A-D60D-62965504D7C8}"/>
              </a:ext>
            </a:extLst>
          </p:cNvPr>
          <p:cNvSpPr/>
          <p:nvPr/>
        </p:nvSpPr>
        <p:spPr>
          <a:xfrm>
            <a:off x="1137787" y="1123523"/>
            <a:ext cx="9144731" cy="460479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normAutofit/>
          </a:bodyPr>
          <a:lstStyle/>
          <a:p>
            <a:pPr marL="0" marR="0" lvl="0" indent="0" algn="ctr" defTabSz="859536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3200" b="1" dirty="0">
                <a:solidFill>
                  <a:srgbClr val="002060"/>
                </a:solidFill>
                <a:latin typeface="Calibri"/>
              </a:rPr>
              <a:t>Εγγυητικές Επιστολές</a:t>
            </a:r>
          </a:p>
          <a:p>
            <a:pPr marL="0" marR="0" lvl="0" indent="0" algn="ctr" defTabSz="859536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3200" b="1" i="0" u="none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 </a:t>
            </a:r>
            <a:endParaRPr lang="-" sz="3200" b="1" i="0" u="none" strike="noStrike" kern="1200" cap="none" spc="0" baseline="0" dirty="0">
              <a:solidFill>
                <a:srgbClr val="002060"/>
              </a:solidFill>
              <a:uFillTx/>
              <a:latin typeface="Calibri"/>
            </a:endParaRPr>
          </a:p>
        </p:txBody>
      </p:sp>
      <p:pic>
        <p:nvPicPr>
          <p:cNvPr id="8" name="Picture 6" descr="ΠΣΕΑΔ – PAPII">
            <a:extLst>
              <a:ext uri="{FF2B5EF4-FFF2-40B4-BE49-F238E27FC236}">
                <a16:creationId xmlns:a16="http://schemas.microsoft.com/office/drawing/2014/main" id="{FF5EBB39-9389-E5DD-C0A2-92506F8E3D6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092891" y="4975204"/>
            <a:ext cx="1327836" cy="122569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27E9AA3-E918-7590-F982-ECACB9F7B5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330" y="5307616"/>
            <a:ext cx="2127689" cy="56088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026" name="Picture 2" descr="ΕΓΓΥΗΤΙΚΕΣ ΕΠΙΣΤΟΛΕΣ ΑΠΟ ΑΣΦΑΛΙΣΤΙΚΗ ΕΤΑΙΡΕΙA">
            <a:extLst>
              <a:ext uri="{FF2B5EF4-FFF2-40B4-BE49-F238E27FC236}">
                <a16:creationId xmlns:a16="http://schemas.microsoft.com/office/drawing/2014/main" id="{AD04FF0C-A5CB-3D61-0C47-18A89CBEF1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930" y="2298780"/>
            <a:ext cx="4410636" cy="2326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7FA0B9EB-0183-D85F-9C67-1AC5214A2F9B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859536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800" b="1">
                <a:solidFill>
                  <a:srgbClr val="002060"/>
                </a:solidFill>
                <a:latin typeface="Calibri"/>
              </a:rPr>
              <a:t>Εγγυητικές Επιστολές</a:t>
            </a:r>
            <a:endParaRPr lang="el-GR" sz="1800" b="1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" name="Freeform 6">
            <a:extLst>
              <a:ext uri="{FF2B5EF4-FFF2-40B4-BE49-F238E27FC236}">
                <a16:creationId xmlns:a16="http://schemas.microsoft.com/office/drawing/2014/main" id="{A43F0D97-B737-60AF-EF0C-5D554D097742}"/>
              </a:ext>
            </a:extLst>
          </p:cNvPr>
          <p:cNvSpPr>
            <a:spLocks noMove="1" noResize="1"/>
          </p:cNvSpPr>
          <p:nvPr/>
        </p:nvSpPr>
        <p:spPr>
          <a:xfrm>
            <a:off x="4142167" y="900812"/>
            <a:ext cx="759619" cy="571096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14"/>
              <a:gd name="f7" fmla="val 2447"/>
              <a:gd name="f8" fmla="val 2247"/>
              <a:gd name="f9" fmla="val 200"/>
              <a:gd name="f10" fmla="+- 0 0 -90"/>
              <a:gd name="f11" fmla="*/ f3 1 414"/>
              <a:gd name="f12" fmla="*/ f4 1 2447"/>
              <a:gd name="f13" fmla="+- f7 0 f5"/>
              <a:gd name="f14" fmla="+- f6 0 f5"/>
              <a:gd name="f15" fmla="*/ f10 f0 1"/>
              <a:gd name="f16" fmla="*/ f14 1 414"/>
              <a:gd name="f17" fmla="*/ f13 1 2447"/>
              <a:gd name="f18" fmla="*/ 414 f14 1"/>
              <a:gd name="f19" fmla="*/ 2447 f13 1"/>
              <a:gd name="f20" fmla="*/ 0 f14 1"/>
              <a:gd name="f21" fmla="*/ 2247 f13 1"/>
              <a:gd name="f22" fmla="*/ 0 f13 1"/>
              <a:gd name="f23" fmla="*/ 200 f13 1"/>
              <a:gd name="f24" fmla="*/ f15 1 f2"/>
              <a:gd name="f25" fmla="*/ f18 1 414"/>
              <a:gd name="f26" fmla="*/ f19 1 2447"/>
              <a:gd name="f27" fmla="*/ f20 1 414"/>
              <a:gd name="f28" fmla="*/ f21 1 2447"/>
              <a:gd name="f29" fmla="*/ f22 1 2447"/>
              <a:gd name="f30" fmla="*/ f23 1 2447"/>
              <a:gd name="f31" fmla="*/ 0 1 f16"/>
              <a:gd name="f32" fmla="*/ f6 1 f16"/>
              <a:gd name="f33" fmla="*/ 0 1 f17"/>
              <a:gd name="f34" fmla="*/ f7 1 f17"/>
              <a:gd name="f35" fmla="+- f24 0 f1"/>
              <a:gd name="f36" fmla="*/ f25 1 f16"/>
              <a:gd name="f37" fmla="*/ f26 1 f17"/>
              <a:gd name="f38" fmla="*/ f27 1 f16"/>
              <a:gd name="f39" fmla="*/ f28 1 f17"/>
              <a:gd name="f40" fmla="*/ f29 1 f17"/>
              <a:gd name="f41" fmla="*/ f30 1 f17"/>
              <a:gd name="f42" fmla="*/ f31 f11 1"/>
              <a:gd name="f43" fmla="*/ f32 f11 1"/>
              <a:gd name="f44" fmla="*/ f34 f12 1"/>
              <a:gd name="f45" fmla="*/ f33 f12 1"/>
              <a:gd name="f46" fmla="*/ f36 f11 1"/>
              <a:gd name="f47" fmla="*/ f37 f12 1"/>
              <a:gd name="f48" fmla="*/ f38 f11 1"/>
              <a:gd name="f49" fmla="*/ f39 f12 1"/>
              <a:gd name="f50" fmla="*/ f40 f12 1"/>
              <a:gd name="f51" fmla="*/ f41 f1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5">
                <a:pos x="f46" y="f47"/>
              </a:cxn>
              <a:cxn ang="f35">
                <a:pos x="f48" y="f49"/>
              </a:cxn>
              <a:cxn ang="f35">
                <a:pos x="f48" y="f50"/>
              </a:cxn>
              <a:cxn ang="f35">
                <a:pos x="f46" y="f51"/>
              </a:cxn>
              <a:cxn ang="f35">
                <a:pos x="f46" y="f47"/>
              </a:cxn>
            </a:cxnLst>
            <a:rect l="f42" t="f45" r="f43" b="f44"/>
            <a:pathLst>
              <a:path w="414" h="2447">
                <a:moveTo>
                  <a:pt x="f6" y="f7"/>
                </a:moveTo>
                <a:lnTo>
                  <a:pt x="f5" y="f8"/>
                </a:lnTo>
                <a:lnTo>
                  <a:pt x="f5" y="f5"/>
                </a:lnTo>
                <a:lnTo>
                  <a:pt x="f6" y="f9"/>
                </a:lnTo>
                <a:lnTo>
                  <a:pt x="f6" y="f7"/>
                </a:lnTo>
                <a:close/>
              </a:path>
            </a:pathLst>
          </a:custGeom>
          <a:solidFill>
            <a:srgbClr val="2F559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Freeform 7">
            <a:extLst>
              <a:ext uri="{FF2B5EF4-FFF2-40B4-BE49-F238E27FC236}">
                <a16:creationId xmlns:a16="http://schemas.microsoft.com/office/drawing/2014/main" id="{4CAF610F-99E4-3E96-9C88-E5B21DE8FAE5}"/>
              </a:ext>
            </a:extLst>
          </p:cNvPr>
          <p:cNvSpPr>
            <a:spLocks noMove="1" noResize="1"/>
          </p:cNvSpPr>
          <p:nvPr/>
        </p:nvSpPr>
        <p:spPr>
          <a:xfrm>
            <a:off x="4144435" y="633167"/>
            <a:ext cx="482656" cy="552141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09"/>
              <a:gd name="f7" fmla="val 2358"/>
              <a:gd name="f8" fmla="val 2246"/>
              <a:gd name="f9" fmla="val 111"/>
              <a:gd name="f10" fmla="+- 0 0 -90"/>
              <a:gd name="f11" fmla="*/ f3 1 209"/>
              <a:gd name="f12" fmla="*/ f4 1 2358"/>
              <a:gd name="f13" fmla="+- f7 0 f5"/>
              <a:gd name="f14" fmla="+- f6 0 f5"/>
              <a:gd name="f15" fmla="*/ f10 f0 1"/>
              <a:gd name="f16" fmla="*/ f14 1 209"/>
              <a:gd name="f17" fmla="*/ f13 1 2358"/>
              <a:gd name="f18" fmla="*/ 209 f14 1"/>
              <a:gd name="f19" fmla="*/ 2246 f13 1"/>
              <a:gd name="f20" fmla="*/ 0 f14 1"/>
              <a:gd name="f21" fmla="*/ 2358 f13 1"/>
              <a:gd name="f22" fmla="*/ 111 f13 1"/>
              <a:gd name="f23" fmla="*/ 0 f13 1"/>
              <a:gd name="f24" fmla="*/ f15 1 f2"/>
              <a:gd name="f25" fmla="*/ f18 1 209"/>
              <a:gd name="f26" fmla="*/ f19 1 2358"/>
              <a:gd name="f27" fmla="*/ f20 1 209"/>
              <a:gd name="f28" fmla="*/ f21 1 2358"/>
              <a:gd name="f29" fmla="*/ f22 1 2358"/>
              <a:gd name="f30" fmla="*/ f23 1 2358"/>
              <a:gd name="f31" fmla="*/ 0 1 f16"/>
              <a:gd name="f32" fmla="*/ f6 1 f16"/>
              <a:gd name="f33" fmla="*/ 0 1 f17"/>
              <a:gd name="f34" fmla="*/ f7 1 f17"/>
              <a:gd name="f35" fmla="+- f24 0 f1"/>
              <a:gd name="f36" fmla="*/ f25 1 f16"/>
              <a:gd name="f37" fmla="*/ f26 1 f17"/>
              <a:gd name="f38" fmla="*/ f27 1 f16"/>
              <a:gd name="f39" fmla="*/ f28 1 f17"/>
              <a:gd name="f40" fmla="*/ f29 1 f17"/>
              <a:gd name="f41" fmla="*/ f30 1 f17"/>
              <a:gd name="f42" fmla="*/ f31 f11 1"/>
              <a:gd name="f43" fmla="*/ f32 f11 1"/>
              <a:gd name="f44" fmla="*/ f34 f12 1"/>
              <a:gd name="f45" fmla="*/ f33 f12 1"/>
              <a:gd name="f46" fmla="*/ f36 f11 1"/>
              <a:gd name="f47" fmla="*/ f37 f12 1"/>
              <a:gd name="f48" fmla="*/ f38 f11 1"/>
              <a:gd name="f49" fmla="*/ f39 f12 1"/>
              <a:gd name="f50" fmla="*/ f40 f12 1"/>
              <a:gd name="f51" fmla="*/ f41 f1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5">
                <a:pos x="f46" y="f47"/>
              </a:cxn>
              <a:cxn ang="f35">
                <a:pos x="f48" y="f49"/>
              </a:cxn>
              <a:cxn ang="f35">
                <a:pos x="f48" y="f50"/>
              </a:cxn>
              <a:cxn ang="f35">
                <a:pos x="f46" y="f51"/>
              </a:cxn>
              <a:cxn ang="f35">
                <a:pos x="f46" y="f47"/>
              </a:cxn>
            </a:cxnLst>
            <a:rect l="f42" t="f45" r="f43" b="f44"/>
            <a:pathLst>
              <a:path w="209" h="2358">
                <a:moveTo>
                  <a:pt x="f6" y="f8"/>
                </a:moveTo>
                <a:lnTo>
                  <a:pt x="f5" y="f7"/>
                </a:lnTo>
                <a:lnTo>
                  <a:pt x="f5" y="f9"/>
                </a:lnTo>
                <a:lnTo>
                  <a:pt x="f6" y="f5"/>
                </a:lnTo>
                <a:lnTo>
                  <a:pt x="f6" y="f8"/>
                </a:lnTo>
                <a:close/>
              </a:path>
            </a:pathLst>
          </a:custGeom>
          <a:solidFill>
            <a:srgbClr val="203864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Freeform: Shape 13">
            <a:extLst>
              <a:ext uri="{FF2B5EF4-FFF2-40B4-BE49-F238E27FC236}">
                <a16:creationId xmlns:a16="http://schemas.microsoft.com/office/drawing/2014/main" id="{15507FE4-420A-804D-1E2B-0B499D3F1778}"/>
              </a:ext>
            </a:extLst>
          </p:cNvPr>
          <p:cNvSpPr>
            <a:spLocks noMove="1" noResize="1"/>
          </p:cNvSpPr>
          <p:nvPr/>
        </p:nvSpPr>
        <p:spPr>
          <a:xfrm>
            <a:off x="634621" y="636724"/>
            <a:ext cx="4000061" cy="52578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634682"/>
              <a:gd name="f7" fmla="val 5257799"/>
              <a:gd name="f8" fmla="+- 0 0 -90"/>
              <a:gd name="f9" fmla="*/ f3 1 4634682"/>
              <a:gd name="f10" fmla="*/ f4 1 5257799"/>
              <a:gd name="f11" fmla="+- f7 0 f5"/>
              <a:gd name="f12" fmla="+- f6 0 f5"/>
              <a:gd name="f13" fmla="*/ f8 f0 1"/>
              <a:gd name="f14" fmla="*/ f12 1 4634682"/>
              <a:gd name="f15" fmla="*/ f11 1 5257799"/>
              <a:gd name="f16" fmla="*/ 0 f12 1"/>
              <a:gd name="f17" fmla="*/ 0 f11 1"/>
              <a:gd name="f18" fmla="*/ 4634682 f12 1"/>
              <a:gd name="f19" fmla="*/ 5257799 f11 1"/>
              <a:gd name="f20" fmla="*/ f13 1 f2"/>
              <a:gd name="f21" fmla="*/ f16 1 4634682"/>
              <a:gd name="f22" fmla="*/ f17 1 5257799"/>
              <a:gd name="f23" fmla="*/ f18 1 4634682"/>
              <a:gd name="f24" fmla="*/ f19 1 5257799"/>
              <a:gd name="f25" fmla="*/ f5 1 f14"/>
              <a:gd name="f26" fmla="*/ f6 1 f14"/>
              <a:gd name="f27" fmla="*/ f5 1 f15"/>
              <a:gd name="f28" fmla="*/ f7 1 f15"/>
              <a:gd name="f29" fmla="+- f20 0 f1"/>
              <a:gd name="f30" fmla="*/ f21 1 f14"/>
              <a:gd name="f31" fmla="*/ f22 1 f15"/>
              <a:gd name="f32" fmla="*/ f23 1 f14"/>
              <a:gd name="f33" fmla="*/ f24 1 f15"/>
              <a:gd name="f34" fmla="*/ f25 f9 1"/>
              <a:gd name="f35" fmla="*/ f26 f9 1"/>
              <a:gd name="f36" fmla="*/ f28 f10 1"/>
              <a:gd name="f37" fmla="*/ f27 f10 1"/>
              <a:gd name="f38" fmla="*/ f30 f9 1"/>
              <a:gd name="f39" fmla="*/ f31 f10 1"/>
              <a:gd name="f40" fmla="*/ f32 f9 1"/>
              <a:gd name="f41" fmla="*/ f33 f1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38" y="f39"/>
              </a:cxn>
              <a:cxn ang="f29">
                <a:pos x="f40" y="f39"/>
              </a:cxn>
              <a:cxn ang="f29">
                <a:pos x="f40" y="f41"/>
              </a:cxn>
              <a:cxn ang="f29">
                <a:pos x="f38" y="f41"/>
              </a:cxn>
            </a:cxnLst>
            <a:rect l="f34" t="f37" r="f35" b="f36"/>
            <a:pathLst>
              <a:path w="4634682" h="5257799">
                <a:moveTo>
                  <a:pt x="f5" y="f5"/>
                </a:moveTo>
                <a:lnTo>
                  <a:pt x="f6" y="f5"/>
                </a:lnTo>
                <a:lnTo>
                  <a:pt x="f6" y="f7"/>
                </a:lnTo>
                <a:lnTo>
                  <a:pt x="f5" y="f7"/>
                </a:lnTo>
                <a:close/>
              </a:path>
            </a:pathLst>
          </a:custGeom>
          <a:solidFill>
            <a:srgbClr val="203864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6BE838B-A794-D0E6-B82F-275DD0AE7E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34873" y="982275"/>
            <a:ext cx="3388418" cy="2173301"/>
          </a:xfrm>
        </p:spPr>
        <p:txBody>
          <a:bodyPr/>
          <a:lstStyle/>
          <a:p>
            <a:pPr lvl="0"/>
            <a:r>
              <a:rPr lang="el-GR" sz="4000" b="1" dirty="0">
                <a:solidFill>
                  <a:srgbClr val="FFFFFF"/>
                </a:solidFill>
                <a:latin typeface="Calibri"/>
              </a:rPr>
              <a:t>Στόχοι Συστηματικής  Μάθησης</a:t>
            </a:r>
            <a:endParaRPr lang="-" sz="4000" b="1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541C7E0-22BD-36A9-594C-E7749A7D9529}"/>
              </a:ext>
            </a:extLst>
          </p:cNvPr>
          <p:cNvSpPr>
            <a:spLocks noMove="1" noResize="1"/>
          </p:cNvSpPr>
          <p:nvPr/>
        </p:nvSpPr>
        <p:spPr>
          <a:xfrm>
            <a:off x="4901778" y="1352306"/>
            <a:ext cx="6655597" cy="5251646"/>
          </a:xfrm>
          <a:prstGeom prst="rect">
            <a:avLst/>
          </a:prstGeom>
          <a:solidFill>
            <a:srgbClr val="4472C4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2396204-47AD-4CBE-2662-C870A0DFE9F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221864" y="1719620"/>
            <a:ext cx="5948830" cy="4334630"/>
          </a:xfrm>
        </p:spPr>
        <p:txBody>
          <a:bodyPr anchor="ctr"/>
          <a:lstStyle/>
          <a:p>
            <a:r>
              <a:rPr lang="el-GR" sz="2400" b="1" dirty="0">
                <a:solidFill>
                  <a:schemeClr val="bg1"/>
                </a:solidFill>
              </a:rPr>
              <a:t>Τί είναι η Εγγυητική Επιστολή</a:t>
            </a:r>
          </a:p>
          <a:p>
            <a:r>
              <a:rPr lang="el-GR" sz="2400" b="1" dirty="0">
                <a:solidFill>
                  <a:schemeClr val="bg1"/>
                </a:solidFill>
              </a:rPr>
              <a:t>Ποια τα συμβαλλόμενα μέρη </a:t>
            </a:r>
          </a:p>
          <a:p>
            <a:r>
              <a:rPr lang="el-GR" sz="2400" b="1" dirty="0">
                <a:solidFill>
                  <a:schemeClr val="bg1"/>
                </a:solidFill>
              </a:rPr>
              <a:t>Είδη Εγγυητικών Επιστολών – Ροή Εγγυητικών Επιστολών  </a:t>
            </a:r>
          </a:p>
          <a:p>
            <a:r>
              <a:rPr lang="el-GR" sz="2400" b="1" dirty="0">
                <a:solidFill>
                  <a:schemeClr val="bg1"/>
                </a:solidFill>
              </a:rPr>
              <a:t>Τι Χρειάζεται για να εκδοθεί μία Εγγυητική Επιστολή</a:t>
            </a:r>
          </a:p>
          <a:p>
            <a:r>
              <a:rPr lang="el-GR" sz="2400" b="1" dirty="0">
                <a:solidFill>
                  <a:schemeClr val="bg1"/>
                </a:solidFill>
              </a:rPr>
              <a:t> Αξιολόγηση  </a:t>
            </a:r>
          </a:p>
          <a:p>
            <a:r>
              <a:rPr lang="el-GR" sz="2400" b="1" dirty="0">
                <a:solidFill>
                  <a:schemeClr val="bg1"/>
                </a:solidFill>
              </a:rPr>
              <a:t>Πλεονεκτήματα</a:t>
            </a:r>
          </a:p>
          <a:p>
            <a:r>
              <a:rPr lang="el-GR" sz="2400" b="1" dirty="0">
                <a:solidFill>
                  <a:schemeClr val="bg1"/>
                </a:solidFill>
              </a:rPr>
              <a:t>Μέγεθος της Αγοράς </a:t>
            </a:r>
          </a:p>
          <a:p>
            <a:pPr lvl="0">
              <a:buFont typeface="Wingdings" pitchFamily="2"/>
              <a:buChar char="Ø"/>
            </a:pPr>
            <a:endParaRPr lang="el-GR" sz="2400" dirty="0">
              <a:solidFill>
                <a:srgbClr val="FEFFFF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9A45100-FF8D-3088-FFD8-D61A4E0BC3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4431" y="5378546"/>
            <a:ext cx="1322944" cy="122540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D39C130-7AE5-08D5-6C0F-868CB21E6D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621" y="19869"/>
            <a:ext cx="2127433" cy="55845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404003C-52C6-E444-0281-0242264F7407}"/>
              </a:ext>
            </a:extLst>
          </p:cNvPr>
          <p:cNvSpPr txBox="1"/>
          <p:nvPr/>
        </p:nvSpPr>
        <p:spPr>
          <a:xfrm>
            <a:off x="5459506" y="403412"/>
            <a:ext cx="5711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59536" rtl="0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3600" b="1" dirty="0">
                <a:solidFill>
                  <a:srgbClr val="002060"/>
                </a:solidFill>
                <a:latin typeface="Calibri"/>
              </a:rPr>
              <a:t>Εγγυητικές Επιστολές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37ED188-63EE-7921-B2B0-73E436C834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1009" y="3429001"/>
            <a:ext cx="2721396" cy="16533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PowerPoint Presentation</vt:lpstr>
      <vt:lpstr>Στόχοι Συστηματικής  Μάθησης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Angelos Panayi</dc:creator>
  <cp:lastModifiedBy>pseadcyprus@outlook.com</cp:lastModifiedBy>
  <cp:revision>1</cp:revision>
  <dcterms:created xsi:type="dcterms:W3CDTF">2025-01-08T14:01:29Z</dcterms:created>
  <dcterms:modified xsi:type="dcterms:W3CDTF">2025-01-13T12:50:28Z</dcterms:modified>
</cp:coreProperties>
</file>